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  <p:sldMasterId id="2147483678" r:id="rId5"/>
  </p:sldMasterIdLst>
  <p:notesMasterIdLst>
    <p:notesMasterId r:id="rId32"/>
  </p:notesMasterIdLst>
  <p:sldIdLst>
    <p:sldId id="260" r:id="rId6"/>
    <p:sldId id="258" r:id="rId7"/>
    <p:sldId id="321" r:id="rId8"/>
    <p:sldId id="358" r:id="rId9"/>
    <p:sldId id="360" r:id="rId10"/>
    <p:sldId id="361" r:id="rId11"/>
    <p:sldId id="362" r:id="rId12"/>
    <p:sldId id="359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4" r:id="rId24"/>
    <p:sldId id="376" r:id="rId25"/>
    <p:sldId id="373" r:id="rId26"/>
    <p:sldId id="377" r:id="rId27"/>
    <p:sldId id="378" r:id="rId28"/>
    <p:sldId id="379" r:id="rId29"/>
    <p:sldId id="380" r:id="rId30"/>
    <p:sldId id="381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MS PGothic" panose="020B0600070205080204" pitchFamily="34" charset="-128"/>
      <p:regular r:id="rId37"/>
    </p:embeddedFont>
    <p:embeddedFont>
      <p:font typeface="Cambria Math" panose="02040503050406030204" pitchFamily="18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 userDrawn="1">
          <p15:clr>
            <a:srgbClr val="A4A3A4"/>
          </p15:clr>
        </p15:guide>
        <p15:guide id="3" pos="688" userDrawn="1">
          <p15:clr>
            <a:srgbClr val="A4A3A4"/>
          </p15:clr>
        </p15:guide>
        <p15:guide id="4" pos="6902" userDrawn="1">
          <p15:clr>
            <a:srgbClr val="A4A3A4"/>
          </p15:clr>
        </p15:guide>
        <p15:guide id="5" orient="horz" pos="13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ny LO" initials="JL" lastIdx="3" clrIdx="0">
    <p:extLst>
      <p:ext uri="{19B8F6BF-5375-455C-9EA6-DF929625EA0E}">
        <p15:presenceInfo xmlns:p15="http://schemas.microsoft.com/office/powerpoint/2012/main" userId="S::j.lo@ecu.edu.au::2469e7bb-cfa9-47dd-b42e-7929089ec7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70740" autoAdjust="0"/>
  </p:normalViewPr>
  <p:slideViewPr>
    <p:cSldViewPr snapToGrid="0">
      <p:cViewPr varScale="1">
        <p:scale>
          <a:sx n="85" d="100"/>
          <a:sy n="85" d="100"/>
        </p:scale>
        <p:origin x="45" y="495"/>
      </p:cViewPr>
      <p:guideLst>
        <p:guide orient="horz" pos="3929"/>
        <p:guide pos="688"/>
        <p:guide pos="6902"/>
        <p:guide orient="horz" pos="13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4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64CBF-A83F-45CD-B222-DA5F6545660D}" type="datetimeFigureOut">
              <a:rPr lang="en-AU" smtClean="0"/>
              <a:t>26/03/2020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C41E0-1F10-4CA0-90CC-2CF8149F7B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0769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C41E0-1F10-4CA0-90CC-2CF8149F7BD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350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168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466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455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8293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539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407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927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745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107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143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44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534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507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253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882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69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104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37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6079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270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304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669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652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426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293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893898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35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382239" y="893261"/>
            <a:ext cx="11427527" cy="10149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Aft>
                <a:spcPts val="450"/>
              </a:spcAft>
              <a:defRPr sz="32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A without sub heading: Click to add heading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9760" y="0"/>
            <a:ext cx="2682240" cy="8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9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893896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 sz="1800">
              <a:solidFill>
                <a:srgbClr val="10192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2238" y="893262"/>
            <a:ext cx="11427527" cy="67386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B with sub heading: Click to add heading</a:t>
            </a:r>
          </a:p>
        </p:txBody>
      </p:sp>
      <p:sp>
        <p:nvSpPr>
          <p:cNvPr id="5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1908253"/>
            <a:ext cx="12192000" cy="49497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82238" y="1436500"/>
            <a:ext cx="11427527" cy="39908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1949" y="0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2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ver Optio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6756077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 baseline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047934" y="3006013"/>
            <a:ext cx="4810985" cy="12376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C:</a:t>
            </a:r>
            <a:br>
              <a:rPr lang="en-US" dirty="0"/>
            </a:br>
            <a:r>
              <a:rPr lang="en-US" dirty="0"/>
              <a:t>Click to add heading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048610" y="4292601"/>
            <a:ext cx="4810441" cy="86148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70720" y="185620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74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4" y="1186543"/>
            <a:ext cx="8264453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 sz="1800">
              <a:solidFill>
                <a:srgbClr val="009878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1064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 column text only slide. Click to add title. </a:t>
            </a:r>
          </a:p>
        </p:txBody>
      </p:sp>
    </p:spTree>
    <p:extLst>
      <p:ext uri="{BB962C8B-B14F-4D97-AF65-F5344CB8AC3E}">
        <p14:creationId xmlns:p14="http://schemas.microsoft.com/office/powerpoint/2010/main" val="1149479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5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9947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 sz="1800">
              <a:solidFill>
                <a:srgbClr val="101920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 text only slide. Click to add title. </a:t>
            </a:r>
          </a:p>
        </p:txBody>
      </p:sp>
    </p:spTree>
    <p:extLst>
      <p:ext uri="{BB962C8B-B14F-4D97-AF65-F5344CB8AC3E}">
        <p14:creationId xmlns:p14="http://schemas.microsoft.com/office/powerpoint/2010/main" val="1592633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text +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8403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 sz="1800">
              <a:solidFill>
                <a:srgbClr val="101920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column: text with image on right. Click to add title.</a:t>
            </a:r>
          </a:p>
        </p:txBody>
      </p:sp>
      <p:sp>
        <p:nvSpPr>
          <p:cNvPr id="17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470252" y="1185864"/>
            <a:ext cx="5181600" cy="49910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58469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text +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68403" y="1185864"/>
            <a:ext cx="5181600" cy="49910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470252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 sz="1800">
              <a:solidFill>
                <a:srgbClr val="101920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column: text with image on left. Click to add title.</a:t>
            </a:r>
          </a:p>
        </p:txBody>
      </p:sp>
    </p:spTree>
    <p:extLst>
      <p:ext uri="{BB962C8B-B14F-4D97-AF65-F5344CB8AC3E}">
        <p14:creationId xmlns:p14="http://schemas.microsoft.com/office/powerpoint/2010/main" val="3674105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7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cover: click to add heading</a:t>
            </a:r>
          </a:p>
        </p:txBody>
      </p:sp>
    </p:spTree>
    <p:extLst>
      <p:ext uri="{BB962C8B-B14F-4D97-AF65-F5344CB8AC3E}">
        <p14:creationId xmlns:p14="http://schemas.microsoft.com/office/powerpoint/2010/main" val="3957056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84936" y="4681699"/>
            <a:ext cx="5978539" cy="179759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A: Click to add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01823" y="177553"/>
            <a:ext cx="2700789" cy="8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39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893896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382238" y="893261"/>
            <a:ext cx="11427527" cy="1014992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B without sub heading: Click to add heading</a:t>
            </a:r>
          </a:p>
        </p:txBody>
      </p:sp>
      <p:sp>
        <p:nvSpPr>
          <p:cNvPr id="17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1908253"/>
            <a:ext cx="12192000" cy="494974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1949" y="0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7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893896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2238" y="893262"/>
            <a:ext cx="11427527" cy="673861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B with sub heading: Click to add heading</a:t>
            </a:r>
          </a:p>
        </p:txBody>
      </p:sp>
      <p:sp>
        <p:nvSpPr>
          <p:cNvPr id="5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1908253"/>
            <a:ext cx="12192000" cy="494974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82238" y="1436500"/>
            <a:ext cx="11427527" cy="399081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1949" y="0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41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893898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350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2239" y="893264"/>
            <a:ext cx="11427527" cy="67386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Aft>
                <a:spcPts val="450"/>
              </a:spcAft>
              <a:defRPr sz="21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</a:t>
            </a:r>
            <a:r>
              <a:rPr lang="en-US"/>
              <a:t>A with sub </a:t>
            </a:r>
            <a:r>
              <a:rPr lang="en-US" dirty="0"/>
              <a:t>heading: Click to add heading</a:t>
            </a:r>
          </a:p>
        </p:txBody>
      </p:sp>
      <p:sp>
        <p:nvSpPr>
          <p:cNvPr id="5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1908255"/>
            <a:ext cx="12192000" cy="49497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82239" y="1509174"/>
            <a:ext cx="11427527" cy="3990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9760" y="0"/>
            <a:ext cx="2682240" cy="8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75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6756077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 baseline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047934" y="3006013"/>
            <a:ext cx="4810985" cy="123762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C:</a:t>
            </a:r>
            <a:br>
              <a:rPr lang="en-US" dirty="0"/>
            </a:br>
            <a:r>
              <a:rPr lang="en-US" dirty="0"/>
              <a:t>Click to add heading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048610" y="4292601"/>
            <a:ext cx="4810441" cy="861484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70720" y="185620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11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4" y="1186543"/>
            <a:ext cx="8264453" cy="49904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chemeClr val="accent5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1064" y="-3174"/>
            <a:ext cx="10515600" cy="896436"/>
          </a:xfr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 column text only slide. Click to add title. </a:t>
            </a:r>
          </a:p>
        </p:txBody>
      </p:sp>
    </p:spTree>
    <p:extLst>
      <p:ext uri="{BB962C8B-B14F-4D97-AF65-F5344CB8AC3E}">
        <p14:creationId xmlns:p14="http://schemas.microsoft.com/office/powerpoint/2010/main" val="2194927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5" y="1186543"/>
            <a:ext cx="5181600" cy="49904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9947" y="1186543"/>
            <a:ext cx="5181600" cy="49904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 text only slide. Click to add title. </a:t>
            </a:r>
          </a:p>
        </p:txBody>
      </p:sp>
    </p:spTree>
    <p:extLst>
      <p:ext uri="{BB962C8B-B14F-4D97-AF65-F5344CB8AC3E}">
        <p14:creationId xmlns:p14="http://schemas.microsoft.com/office/powerpoint/2010/main" val="36268626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+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8403" y="1186543"/>
            <a:ext cx="5181600" cy="49904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column: text with image on right. Click to add title.</a:t>
            </a:r>
          </a:p>
        </p:txBody>
      </p:sp>
      <p:sp>
        <p:nvSpPr>
          <p:cNvPr id="17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470252" y="1185864"/>
            <a:ext cx="5181600" cy="499109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7243499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+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68403" y="1185864"/>
            <a:ext cx="5181600" cy="499109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470252" y="1186543"/>
            <a:ext cx="5181600" cy="49904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column: text with image on left. Click to add title.</a:t>
            </a:r>
          </a:p>
        </p:txBody>
      </p:sp>
    </p:spTree>
    <p:extLst>
      <p:ext uri="{BB962C8B-B14F-4D97-AF65-F5344CB8AC3E}">
        <p14:creationId xmlns:p14="http://schemas.microsoft.com/office/powerpoint/2010/main" val="22127214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4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3733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cover: click to add heading</a:t>
            </a:r>
          </a:p>
        </p:txBody>
      </p:sp>
    </p:spTree>
    <p:extLst>
      <p:ext uri="{BB962C8B-B14F-4D97-AF65-F5344CB8AC3E}">
        <p14:creationId xmlns:p14="http://schemas.microsoft.com/office/powerpoint/2010/main" val="3514410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6756077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0" baseline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047936" y="3006015"/>
            <a:ext cx="4810985" cy="12376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Aft>
                <a:spcPts val="450"/>
              </a:spcAft>
              <a:defRPr sz="2100" b="1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B:</a:t>
            </a:r>
            <a:br>
              <a:rPr lang="en-US" dirty="0"/>
            </a:br>
            <a:r>
              <a:rPr lang="en-US" dirty="0"/>
              <a:t>Click to add heading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048612" y="4292601"/>
            <a:ext cx="4810441" cy="8614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9760" y="0"/>
            <a:ext cx="2682240" cy="8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4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4" y="1186543"/>
            <a:ext cx="8264453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-1" y="3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350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1064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1 column text only slide. Click to add title.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033"/>
            <a:ext cx="8725517" cy="164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725517" y="6693033"/>
            <a:ext cx="2251147" cy="164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76665" y="6693033"/>
            <a:ext cx="1215336" cy="1649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79979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5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9947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 column text only slide. Click to add title.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033"/>
            <a:ext cx="8725517" cy="164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8725517" y="6693033"/>
            <a:ext cx="2251147" cy="164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0976665" y="6693033"/>
            <a:ext cx="1215336" cy="1649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03724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+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8403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2" y="2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350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 column: text with image on right. Click to add title.</a:t>
            </a:r>
          </a:p>
        </p:txBody>
      </p:sp>
      <p:sp>
        <p:nvSpPr>
          <p:cNvPr id="17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470252" y="1185864"/>
            <a:ext cx="5181600" cy="49910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033"/>
            <a:ext cx="8725517" cy="164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8725517" y="6693033"/>
            <a:ext cx="2251147" cy="164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0976665" y="6693033"/>
            <a:ext cx="1215336" cy="1649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4661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+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68403" y="1185864"/>
            <a:ext cx="5181600" cy="49910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470252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2" y="2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350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 column: text with image on left. Click to add title.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693033"/>
            <a:ext cx="8725517" cy="164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8725517" y="6693033"/>
            <a:ext cx="2251147" cy="164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0976665" y="6693033"/>
            <a:ext cx="1215336" cy="1649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7625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2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cover: click to add heading</a:t>
            </a:r>
          </a:p>
        </p:txBody>
      </p:sp>
      <p:pic>
        <p:nvPicPr>
          <p:cNvPr id="4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15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v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84936" y="4681699"/>
            <a:ext cx="5978539" cy="17975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A: Click to add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01823" y="177553"/>
            <a:ext cx="2700789" cy="8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59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-24680" y="940040"/>
            <a:ext cx="12216680" cy="976792"/>
          </a:xfrm>
          <a:prstGeom prst="rect">
            <a:avLst/>
          </a:prstGeom>
          <a:solidFill>
            <a:srgbClr val="00987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350" b="0" i="0" u="none" strike="noStrike" kern="0" cap="none" spc="0" normalizeH="0" baseline="0" noProof="0">
              <a:ln>
                <a:noFill/>
              </a:ln>
              <a:solidFill>
                <a:srgbClr val="10192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755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322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93261"/>
            <a:ext cx="12192000" cy="1014992"/>
          </a:xfrm>
        </p:spPr>
        <p:txBody>
          <a:bodyPr/>
          <a:lstStyle/>
          <a:p>
            <a:r>
              <a:rPr lang="en-NZ" dirty="0"/>
              <a:t>Data Analysis and Visualisation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971801" y="3786821"/>
            <a:ext cx="5323114" cy="107721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80963" algn="ctr"/>
            <a:r>
              <a:rPr lang="en-A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Penalised </a:t>
            </a:r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Linear </a:t>
            </a:r>
            <a:r>
              <a:rPr lang="en-A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Regression Modelling</a:t>
            </a:r>
            <a:endParaRPr lang="en-A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1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Common modelling issues to consider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Overfitting (over-parameterisation)</a:t>
                </a:r>
              </a:p>
              <a:p>
                <a:pPr marL="1111233" lvl="1" indent="-342900"/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Reduces bias, but increases model variance.</a:t>
                </a:r>
              </a:p>
              <a:p>
                <a:pPr marL="1111233" lvl="1" indent="-342900"/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Can lead to poor predictions.</a:t>
                </a:r>
              </a:p>
              <a:p>
                <a:pPr marL="1111233" lvl="1" indent="-34290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Multi-collinearity</a:t>
                </a:r>
              </a:p>
              <a:p>
                <a:pPr marL="1111233" lvl="1" indent="-342900"/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Highly correlated predictors.</a:t>
                </a:r>
              </a:p>
              <a:p>
                <a:pPr marL="1111233" lvl="1" indent="-342900"/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Inflates error estimates, and hence the significance of the parameter.</a:t>
                </a:r>
              </a:p>
              <a:p>
                <a:pPr marL="1111233" lvl="1" indent="-342900"/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Contributes to overfitting.</a:t>
                </a:r>
              </a:p>
              <a:p>
                <a:pPr marL="768333" lvl="1" indent="0">
                  <a:buNone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&gt;</m:t>
                    </m:r>
                  </m:oMath>
                </a14:m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sample size 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1111233" lvl="1" indent="-342900"/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No unique solution exists</a:t>
                </a:r>
              </a:p>
              <a:p>
                <a:pPr marL="768333" lvl="1" indent="0">
                  <a:buNone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l="-1236" t="-12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15321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Three types of penalised regression models</a:t>
            </a:r>
          </a:p>
          <a:p>
            <a:pPr marL="1111233" lvl="1" indent="-342900"/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Ridge regression</a:t>
            </a:r>
          </a:p>
          <a:p>
            <a:pPr marL="1111233" lvl="1" indent="-342900"/>
            <a:r>
              <a:rPr lang="en-GB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east </a:t>
            </a:r>
            <a:r>
              <a:rPr lang="en-GB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bsolute </a:t>
            </a:r>
            <a:r>
              <a:rPr lang="en-GB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hrinkage and </a:t>
            </a:r>
            <a:r>
              <a:rPr lang="en-GB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election </a:t>
            </a:r>
            <a:r>
              <a:rPr lang="en-GB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perator</a:t>
            </a: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 (LASSO) regression</a:t>
            </a:r>
          </a:p>
          <a:p>
            <a:pPr marL="1111233" lvl="1" indent="-342900"/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Elastic-net regression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Also </a:t>
            </a:r>
            <a:r>
              <a:rPr lang="en-AU" sz="2400" dirty="0" smtClean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known </a:t>
            </a: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as “shrinkage” or “regularisation” methods.</a:t>
            </a:r>
          </a:p>
          <a:p>
            <a:pPr marL="768333" lvl="1" indent="0">
              <a:buNone/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Penalised</a:t>
            </a:r>
            <a:r>
              <a:rPr lang="en-US" sz="3200" dirty="0"/>
              <a:t>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43884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In </a:t>
                </a:r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standard linear regression, often referred to as ordinary least squares (OLS), 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the </a:t>
                </a:r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AU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are given 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as follows: 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𝜷</m:t>
                              </m:r>
                            </m:e>
                          </m:acc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=(</m:t>
                          </m:r>
                          <m:sSup>
                            <m:s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AU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𝑿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AU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AU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𝐲</m:t>
                      </m:r>
                    </m:oMath>
                  </m:oMathPara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Ridge regression proceeds by adding a user-defined constant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(lambda) (i.e. a hyper-parameter) to the main diagonal entries of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AU" sz="24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𝑿</m:t>
                        </m:r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  <m:r>
                      <a:rPr lang="en-AU" sz="2400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𝑿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. 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That is,</a:t>
                </a: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AU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A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𝜷</m:t>
                          </m:r>
                        </m:e>
                      </m:acc>
                      <m:r>
                        <a:rPr lang="en-AU" sz="24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400" b="1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AU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AU" sz="2400" b="1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𝑿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+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𝜆</m:t>
                          </m:r>
                          <m:r>
                            <a:rPr lang="en-AU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𝑰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AU" sz="2400" b="1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AU" sz="2400" b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𝐲</m:t>
                      </m:r>
                    </m:oMath>
                  </m:oMathPara>
                </a14:m>
                <a:endParaRPr lang="en-AU" sz="24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82550"/>
                <a:endParaRPr lang="en-AU" sz="1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82550">
                  <a:tabLst>
                    <a:tab pos="447675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AU" sz="24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𝑿</m:t>
                        </m:r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  <m:r>
                      <a:rPr lang="en-AU" sz="2400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𝑿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the normal matrix, </a:t>
                </a:r>
                <a14:m>
                  <m:oMath xmlns:m="http://schemas.openxmlformats.org/officeDocument/2006/math"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𝑰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the identity matrix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λ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&gt;0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977" r="-129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149807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The additional of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means that the optimal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, ...,</a:t>
                </a:r>
                <a:r>
                  <a:rPr lang="el-GR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are 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obtained in such a way that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algn="just"/>
                <a:r>
                  <a:rPr lang="en-AU" sz="2400" dirty="0">
                    <a:ea typeface="Cambria Math" panose="02040503050406030204" pitchFamily="18" charset="0"/>
                    <a:cs typeface="Times New Roman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AU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𝒚</m:t>
                            </m:r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  <m:r>
                              <a:rPr lang="en-AU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𝑿</m:t>
                            </m:r>
                            <m:acc>
                              <m:accPr>
                                <m:chr m:val="̃"/>
                                <m:ctrlPr>
                                  <a:rPr lang="en-AU" sz="2400" b="1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AU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AU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𝑿</m:t>
                        </m:r>
                        <m:acc>
                          <m:accPr>
                            <m:chr m:val="̃"/>
                            <m:ctrlPr>
                              <a:rPr lang="en-AU" sz="2400" b="1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  <m:sSubSup>
                      <m:sSubSupPr>
                        <m:ctrlPr>
                          <a:rPr lang="en-AU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AU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AU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𝟐</m:t>
                        </m:r>
                      </m:sub>
                      <m:sup>
                        <m:r>
                          <a:rPr lang="en-AU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algn="just"/>
                <a:r>
                  <a:rPr lang="en-AU" sz="2400" b="1" dirty="0">
                    <a:ea typeface="Cambria Math" panose="02040503050406030204" pitchFamily="18" charset="0"/>
                    <a:cs typeface="Times New Roman" pitchFamily="18" charset="0"/>
                  </a:rPr>
                  <a:t>	       </a:t>
                </a:r>
                <a14:m>
                  <m:oMath xmlns:m="http://schemas.openxmlformats.org/officeDocument/2006/math"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𝑺𝑺𝑹</m:t>
                    </m:r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AU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AU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400" b="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AU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AU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>
                  <a:tabLst>
                    <a:tab pos="447675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is minimised.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The additional penalty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AU" sz="24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leads to ‘shrinking’ of </a:t>
                </a:r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certain 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parameter estimates towards zero as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→∞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The response variable is </a:t>
                </a:r>
                <a:r>
                  <a:rPr lang="en-AU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desensitised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to the effects of </a:t>
                </a:r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these 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parameter estimates.</a:t>
                </a: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611" r="-62" b="-573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361365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82550"/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Hyper-parameter </a:t>
                </a:r>
                <a14:m>
                  <m:oMath xmlns:m="http://schemas.openxmlformats.org/officeDocument/2006/math">
                    <m:r>
                      <a:rPr lang="en-AU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𝝀</m:t>
                    </m:r>
                  </m:oMath>
                </a14:m>
                <a:endParaRPr lang="en-AU" sz="2800" b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Introduction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leads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biased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parameter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estimates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.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Large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values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induces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large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bias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but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reduces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model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variance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.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appropriate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not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known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beforehand</m:t>
                    </m:r>
                    <m:r>
                      <m:rPr>
                        <m:nor/>
                      </m:rPr>
                      <a:rPr lang="en-AU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.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‘tuned’ via the cross-validation process</a:t>
                </a:r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l="-371" t="-12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209882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82550"/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Graphical Illustration</a:t>
            </a:r>
          </a:p>
          <a:p>
            <a:pPr marL="82550"/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1064" y="-3174"/>
            <a:ext cx="10515600" cy="896436"/>
          </a:xfrm>
        </p:spPr>
        <p:txBody>
          <a:bodyPr>
            <a:normAutofit/>
          </a:bodyPr>
          <a:lstStyle/>
          <a:p>
            <a:r>
              <a:rPr lang="en-US" sz="3200" dirty="0"/>
              <a:t>Ridge Regression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04A2D8E-4609-4EFE-862D-38B76BCF9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74" y="1976281"/>
            <a:ext cx="5382376" cy="443927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B0E0C65-7B76-4225-A950-74B5F2D46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74" y="1976281"/>
            <a:ext cx="5382376" cy="4439270"/>
          </a:xfrm>
          <a:prstGeom prst="rect">
            <a:avLst/>
          </a:prstGeom>
        </p:spPr>
      </p:pic>
      <p:pic>
        <p:nvPicPr>
          <p:cNvPr id="11" name="Picture 10" descr="A close up of a white wall&#10;&#10;Description automatically generated">
            <a:extLst>
              <a:ext uri="{FF2B5EF4-FFF2-40B4-BE49-F238E27FC236}">
                <a16:creationId xmlns:a16="http://schemas.microsoft.com/office/drawing/2014/main" id="{0E6733D3-7EC3-447F-82F7-25DFF72E5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74" y="1976281"/>
            <a:ext cx="5382376" cy="4439270"/>
          </a:xfrm>
          <a:prstGeom prst="rect">
            <a:avLst/>
          </a:prstGeom>
        </p:spPr>
      </p:pic>
      <p:pic>
        <p:nvPicPr>
          <p:cNvPr id="13" name="Picture 12" descr="A picture containing man, lot, people, large&#10;&#10;Description automatically generated">
            <a:extLst>
              <a:ext uri="{FF2B5EF4-FFF2-40B4-BE49-F238E27FC236}">
                <a16:creationId xmlns:a16="http://schemas.microsoft.com/office/drawing/2014/main" id="{E3866571-3BEC-4F1E-9F72-D69DF02D2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74" y="1976281"/>
            <a:ext cx="5382376" cy="443927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2C1AFB26-5C66-4BB2-A65E-33E9210C6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74" y="1976281"/>
            <a:ext cx="5382376" cy="4439270"/>
          </a:xfrm>
          <a:prstGeom prst="rect">
            <a:avLst/>
          </a:prstGeo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93573560-F5AF-4067-BA73-26B39D3F31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74" y="1976281"/>
            <a:ext cx="5382376" cy="44392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7A42A-7B95-463C-9591-57D118131EE6}"/>
                  </a:ext>
                </a:extLst>
              </p:cNvPr>
              <p:cNvSpPr txBox="1"/>
              <p:nvPr/>
            </p:nvSpPr>
            <p:spPr>
              <a:xfrm>
                <a:off x="9096375" y="2266950"/>
                <a:ext cx="25908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Lambda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 (Train)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RMSE(Train)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=1.748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 (CV)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=−2.825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 (CV)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=7.885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7A42A-7B95-463C-9591-57D118131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2266950"/>
                <a:ext cx="2590800" cy="2031325"/>
              </a:xfrm>
              <a:prstGeom prst="rect">
                <a:avLst/>
              </a:prstGeom>
              <a:blipFill>
                <a:blip r:embed="rId9"/>
                <a:stretch>
                  <a:fillRect l="-1882" t="-2102" b="-360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0F5BCF-A6FA-4D23-A214-4D8DB0E690CD}"/>
                  </a:ext>
                </a:extLst>
              </p:cNvPr>
              <p:cNvSpPr txBox="1"/>
              <p:nvPr/>
            </p:nvSpPr>
            <p:spPr>
              <a:xfrm>
                <a:off x="9096375" y="2266950"/>
                <a:ext cx="2590800" cy="20313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Lambda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=0.0025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 (Train)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</m:t>
                    </m:r>
                    <m:r>
                      <a:rPr lang="en-A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RMSE(Train)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=1.894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 (CV)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=−2.406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 (CV)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=6.452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0F5BCF-A6FA-4D23-A214-4D8DB0E69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2266950"/>
                <a:ext cx="2590800" cy="2031325"/>
              </a:xfrm>
              <a:prstGeom prst="rect">
                <a:avLst/>
              </a:prstGeom>
              <a:blipFill>
                <a:blip r:embed="rId10"/>
                <a:stretch>
                  <a:fillRect l="-1882" t="-2102" b="-360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close up of a map&#10;&#10;Description automatically generated">
            <a:extLst>
              <a:ext uri="{FF2B5EF4-FFF2-40B4-BE49-F238E27FC236}">
                <a16:creationId xmlns:a16="http://schemas.microsoft.com/office/drawing/2014/main" id="{ABD44747-7A5D-4E1F-A85F-45852FEF58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74" y="1976281"/>
            <a:ext cx="5382376" cy="44392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8E73DA-4585-4DB4-93D4-1C8CBB000CCF}"/>
                  </a:ext>
                </a:extLst>
              </p:cNvPr>
              <p:cNvSpPr txBox="1"/>
              <p:nvPr/>
            </p:nvSpPr>
            <p:spPr>
              <a:xfrm>
                <a:off x="9096375" y="2266950"/>
                <a:ext cx="2590800" cy="20313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Lambda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=0.005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 (Train)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=0.049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RMSE(Train)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=2.096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 (CV)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=−2.157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 (CV)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=5.692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8E73DA-4585-4DB4-93D4-1C8CBB000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2266950"/>
                <a:ext cx="2590800" cy="2031325"/>
              </a:xfrm>
              <a:prstGeom prst="rect">
                <a:avLst/>
              </a:prstGeom>
              <a:blipFill>
                <a:blip r:embed="rId12"/>
                <a:stretch>
                  <a:fillRect l="-1882" t="-2102" b="-360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A close up of a map&#10;&#10;Description automatically generated">
            <a:extLst>
              <a:ext uri="{FF2B5EF4-FFF2-40B4-BE49-F238E27FC236}">
                <a16:creationId xmlns:a16="http://schemas.microsoft.com/office/drawing/2014/main" id="{474E41D7-68CF-4B38-B755-A157E5D132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74" y="1976281"/>
            <a:ext cx="5382376" cy="44392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2B252D-6AC1-4289-96DA-DBE8EA1731F7}"/>
                  </a:ext>
                </a:extLst>
              </p:cNvPr>
              <p:cNvSpPr txBox="1"/>
              <p:nvPr/>
            </p:nvSpPr>
            <p:spPr>
              <a:xfrm>
                <a:off x="9096375" y="2266950"/>
                <a:ext cx="2590800" cy="20313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Lambda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=0.0075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 (Train)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=0.061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RMSE(Train)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=2.266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 (CV)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=−1.993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 (CV)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=5.245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2B252D-6AC1-4289-96DA-DBE8EA173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2266950"/>
                <a:ext cx="2590800" cy="2031325"/>
              </a:xfrm>
              <a:prstGeom prst="rect">
                <a:avLst/>
              </a:prstGeom>
              <a:blipFill>
                <a:blip r:embed="rId14"/>
                <a:stretch>
                  <a:fillRect l="-1882" t="-2102" b="-360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 descr="A close up of a map&#10;&#10;Description automatically generated">
            <a:extLst>
              <a:ext uri="{FF2B5EF4-FFF2-40B4-BE49-F238E27FC236}">
                <a16:creationId xmlns:a16="http://schemas.microsoft.com/office/drawing/2014/main" id="{D2C4D476-08B5-4E27-8ABD-ABD9A1F3E1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74" y="1976281"/>
            <a:ext cx="5382376" cy="44392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DA392F-6120-49C9-ADBD-D8349E60BE51}"/>
                  </a:ext>
                </a:extLst>
              </p:cNvPr>
              <p:cNvSpPr txBox="1"/>
              <p:nvPr/>
            </p:nvSpPr>
            <p:spPr>
              <a:xfrm>
                <a:off x="9096375" y="2266950"/>
                <a:ext cx="2590800" cy="20313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Lambda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 (Train)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=0.070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RMSE(Train)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=2.399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 (CV)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=−1.876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 (CV)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=4.962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DA392F-6120-49C9-ADBD-D8349E60B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2266950"/>
                <a:ext cx="2590800" cy="2031325"/>
              </a:xfrm>
              <a:prstGeom prst="rect">
                <a:avLst/>
              </a:prstGeom>
              <a:blipFill>
                <a:blip r:embed="rId16"/>
                <a:stretch>
                  <a:fillRect l="-1882" t="-2102" b="-360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 descr="A close up of a map&#10;&#10;Description automatically generated">
            <a:extLst>
              <a:ext uri="{FF2B5EF4-FFF2-40B4-BE49-F238E27FC236}">
                <a16:creationId xmlns:a16="http://schemas.microsoft.com/office/drawing/2014/main" id="{8F8E00A7-58AC-4ADC-A65E-061F3212C6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74" y="1976281"/>
            <a:ext cx="5382376" cy="44392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43DB720-2C55-4AF0-805C-526F1BD6E5D9}"/>
                  </a:ext>
                </a:extLst>
              </p:cNvPr>
              <p:cNvSpPr txBox="1"/>
              <p:nvPr/>
            </p:nvSpPr>
            <p:spPr>
              <a:xfrm>
                <a:off x="9096375" y="2266950"/>
                <a:ext cx="2590800" cy="20313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Lambda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 </a:t>
                </a: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 (Train)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=0.088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RMSE(Train)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=2.718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 (CV)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=−1.623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 (CV)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=4.475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43DB720-2C55-4AF0-805C-526F1BD6E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2266950"/>
                <a:ext cx="2590800" cy="2031325"/>
              </a:xfrm>
              <a:prstGeom prst="rect">
                <a:avLst/>
              </a:prstGeom>
              <a:blipFill>
                <a:blip r:embed="rId18"/>
                <a:stretch>
                  <a:fillRect l="-1882" t="-2102" b="-360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 descr="A close up of a map&#10;&#10;Description automatically generated">
            <a:extLst>
              <a:ext uri="{FF2B5EF4-FFF2-40B4-BE49-F238E27FC236}">
                <a16:creationId xmlns:a16="http://schemas.microsoft.com/office/drawing/2014/main" id="{63A842DA-8FD8-4FE1-9EBF-B46C32EB7DD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74" y="1976281"/>
            <a:ext cx="5382376" cy="44392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9EC609E-2B89-4CB3-BD49-1A7E287E7036}"/>
                  </a:ext>
                </a:extLst>
              </p:cNvPr>
              <p:cNvSpPr txBox="1"/>
              <p:nvPr/>
            </p:nvSpPr>
            <p:spPr>
              <a:xfrm>
                <a:off x="9096375" y="2266950"/>
                <a:ext cx="2590800" cy="20313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Lambda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</m:t>
                    </m:r>
                    <m:r>
                      <a:rPr lang="en-A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 (Train)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=0.097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RMSE(Train)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=2.876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 (CV)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=−1.505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 (CV)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=4.320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9EC609E-2B89-4CB3-BD49-1A7E287E7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2266950"/>
                <a:ext cx="2590800" cy="2031325"/>
              </a:xfrm>
              <a:prstGeom prst="rect">
                <a:avLst/>
              </a:prstGeom>
              <a:blipFill>
                <a:blip r:embed="rId20"/>
                <a:stretch>
                  <a:fillRect l="-1882" t="-2102" b="-360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 descr="A close up of a map&#10;&#10;Description automatically generated">
            <a:extLst>
              <a:ext uri="{FF2B5EF4-FFF2-40B4-BE49-F238E27FC236}">
                <a16:creationId xmlns:a16="http://schemas.microsoft.com/office/drawing/2014/main" id="{CC737028-549B-49A6-88AD-090525F51AC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74" y="1976281"/>
            <a:ext cx="5382376" cy="44392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0D144B-5424-419B-8B04-8E683277F0BA}"/>
                  </a:ext>
                </a:extLst>
              </p:cNvPr>
              <p:cNvSpPr txBox="1"/>
              <p:nvPr/>
            </p:nvSpPr>
            <p:spPr>
              <a:xfrm>
                <a:off x="9096375" y="2266950"/>
                <a:ext cx="2590800" cy="20313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Lambda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</m:t>
                    </m:r>
                    <m:r>
                      <a:rPr lang="en-A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 (Train)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=0.102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RMSE(Train)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=2.970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 (CV)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=−1.438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 (CV)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=4.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255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0D144B-5424-419B-8B04-8E683277F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2266950"/>
                <a:ext cx="2590800" cy="2031325"/>
              </a:xfrm>
              <a:prstGeom prst="rect">
                <a:avLst/>
              </a:prstGeom>
              <a:blipFill>
                <a:blip r:embed="rId22"/>
                <a:stretch>
                  <a:fillRect l="-1882" t="-2102" b="-360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 descr="A close up of a map&#10;&#10;Description automatically generated">
            <a:extLst>
              <a:ext uri="{FF2B5EF4-FFF2-40B4-BE49-F238E27FC236}">
                <a16:creationId xmlns:a16="http://schemas.microsoft.com/office/drawing/2014/main" id="{26A400A0-CD4D-445F-A3E5-E31A6F1A77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74" y="1976281"/>
            <a:ext cx="5382376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2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8" grpId="0" animBg="1"/>
      <p:bldP spid="30" grpId="0" animBg="1"/>
      <p:bldP spid="32" grpId="0" animBg="1"/>
      <p:bldP spid="34" grpId="0" animBg="1"/>
      <p:bldP spid="36" grpId="0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82550"/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Lambda vs RMSE</a:t>
            </a:r>
          </a:p>
          <a:p>
            <a:pPr marL="82550"/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1064" y="-3174"/>
            <a:ext cx="10515600" cy="896436"/>
          </a:xfrm>
        </p:spPr>
        <p:txBody>
          <a:bodyPr>
            <a:normAutofit/>
          </a:bodyPr>
          <a:lstStyle/>
          <a:p>
            <a:r>
              <a:rPr lang="en-US" sz="3200" dirty="0"/>
              <a:t>Ridge Regression</a:t>
            </a:r>
          </a:p>
        </p:txBody>
      </p:sp>
      <p:pic>
        <p:nvPicPr>
          <p:cNvPr id="29" name="Picture 28" descr="A close up of a map&#10;&#10;Description automatically generated">
            <a:extLst>
              <a:ext uri="{FF2B5EF4-FFF2-40B4-BE49-F238E27FC236}">
                <a16:creationId xmlns:a16="http://schemas.microsoft.com/office/drawing/2014/main" id="{99410733-819F-4657-AEEE-5E26694BD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74" y="1976281"/>
            <a:ext cx="5382376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6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82550"/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Optimal Solution</a:t>
            </a:r>
          </a:p>
          <a:p>
            <a:pPr marL="82550"/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1064" y="-3174"/>
            <a:ext cx="10515600" cy="896436"/>
          </a:xfrm>
        </p:spPr>
        <p:txBody>
          <a:bodyPr>
            <a:normAutofit/>
          </a:bodyPr>
          <a:lstStyle/>
          <a:p>
            <a:r>
              <a:rPr lang="en-US" sz="3200" dirty="0"/>
              <a:t>Ridge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7A42A-7B95-463C-9591-57D118131EE6}"/>
                  </a:ext>
                </a:extLst>
              </p:cNvPr>
              <p:cNvSpPr txBox="1"/>
              <p:nvPr/>
            </p:nvSpPr>
            <p:spPr>
              <a:xfrm>
                <a:off x="9096375" y="2266950"/>
                <a:ext cx="25908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Lambda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 (Train)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RMSE(Train)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=1.748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 (CV)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=−2.825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 (CV)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=7.885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7A42A-7B95-463C-9591-57D118131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2266950"/>
                <a:ext cx="2590800" cy="2031325"/>
              </a:xfrm>
              <a:prstGeom prst="rect">
                <a:avLst/>
              </a:prstGeom>
              <a:blipFill>
                <a:blip r:embed="rId3"/>
                <a:stretch>
                  <a:fillRect l="-1882" t="-2102" b="-360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0F5BCF-A6FA-4D23-A214-4D8DB0E690CD}"/>
                  </a:ext>
                </a:extLst>
              </p:cNvPr>
              <p:cNvSpPr txBox="1"/>
              <p:nvPr/>
            </p:nvSpPr>
            <p:spPr>
              <a:xfrm>
                <a:off x="9096375" y="2266950"/>
                <a:ext cx="2590800" cy="31393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Lambda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=0.219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 (Train)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=0.117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RMSE(Train)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=3.256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 (CV)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=−1.238</m:t>
                    </m:r>
                  </m:oMath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 (CV)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=4.</m:t>
                    </m:r>
                    <m:r>
                      <a:rPr lang="en-A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171</m:t>
                    </m:r>
                  </m:oMath>
                </a14:m>
                <a:endParaRPr lang="en-AU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 (CV</a:t>
                </a:r>
                <a:r>
                  <a:rPr lang="el-GR" baseline="-25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AU" baseline="-25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=0</a:t>
                </a:r>
                <a:r>
                  <a:rPr lang="en-AU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AU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AU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2.825</m:t>
                    </m:r>
                  </m:oMath>
                </a14:m>
                <a:endParaRPr lang="en-AU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 (CV</a:t>
                </a:r>
                <a:r>
                  <a:rPr lang="el-GR" baseline="-25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AU" baseline="-25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=0</a:t>
                </a:r>
                <a:r>
                  <a:rPr lang="en-AU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AU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7.885</m:t>
                    </m:r>
                  </m:oMath>
                </a14:m>
                <a:endParaRPr lang="en-AU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0F5BCF-A6FA-4D23-A214-4D8DB0E69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2266950"/>
                <a:ext cx="2590800" cy="3139321"/>
              </a:xfrm>
              <a:prstGeom prst="rect">
                <a:avLst/>
              </a:prstGeom>
              <a:blipFill>
                <a:blip r:embed="rId4"/>
                <a:stretch>
                  <a:fillRect l="-1882" t="-13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2E3E1B6B-7864-4422-9514-153C85C4E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74" y="1976281"/>
            <a:ext cx="5382376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AU" sz="2800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Advantages over OLS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Minimises the impact of multi-collinearity on the parameter estimates.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Parameter estimates are desensitised, and therefore assisting in overcoming overfitting.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Can find a model that works well when the number of parameters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&gt; </m:t>
                    </m:r>
                  </m:oMath>
                </a14:m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sample 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size.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l="-1236" t="-12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210884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4987131" cy="4990420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AU" sz="2800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Example: ElderlyPopWA.csv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Suppose we want to model % body fat (outcome) as a function of BMI, waist circumference, hip circumference, </a:t>
                </a:r>
                <a:r>
                  <a:rPr lang="en-AU" sz="2200" dirty="0" err="1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tricep</a:t>
                </a:r>
                <a:r>
                  <a:rPr lang="en-AU" sz="2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and arm girth (features).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%Body Fat </a:t>
                </a:r>
                <a14:m>
                  <m:oMath xmlns:m="http://schemas.openxmlformats.org/officeDocument/2006/math"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=−3.012+</m:t>
                    </m:r>
                  </m:oMath>
                </a14:m>
                <a:r>
                  <a:rPr lang="en-AU" sz="2200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/>
                </a:r>
                <a:br>
                  <a:rPr lang="en-AU" sz="2200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0.279∗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𝐵𝑀𝐼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−0.027∗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𝑊𝑎𝑖𝑠𝑡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+0.206∗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𝐻𝑖𝑝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+0.096∗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𝑇𝑟𝑖𝑐𝑒𝑝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+0.383</m:t>
                    </m:r>
                  </m:oMath>
                </a14:m>
                <a:r>
                  <a:rPr lang="en-AU" sz="2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*Arm Girth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Do you notice any problem?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4987131" cy="4990420"/>
              </a:xfrm>
              <a:blipFill>
                <a:blip r:embed="rId3"/>
                <a:stretch>
                  <a:fillRect l="-2445" t="-12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Ridge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317" y="1270964"/>
            <a:ext cx="5152073" cy="498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2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Regression involves regressing a </a:t>
                </a:r>
                <a:r>
                  <a:rPr lang="en-AU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continuous 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 variable against one or more predictors or features.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Here, we wish to predict the expected value of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</m:oMath>
                </a14:m>
                <a:r>
                  <a:rPr lang="en-AU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,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𝜇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for given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, ...,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. 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The population regression model has the form: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𝜀</m:t>
                      </m:r>
                    </m:oMath>
                  </m:oMathPara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>
                  <a:tabLst>
                    <a:tab pos="444500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whereby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, ...,</a:t>
                </a:r>
                <a:r>
                  <a:rPr lang="el-GR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sub>
                    </m:sSub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are the unknown parameter 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coefficients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, and      	the residual</a:t>
                </a:r>
                <a14:m>
                  <m:oMath xmlns:m="http://schemas.openxmlformats.org/officeDocument/2006/math">
                    <m:r>
                      <a:rPr lang="en-A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ε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~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  <m:d>
                      <m:d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.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 marL="82550">
                  <a:tabLst>
                    <a:tab pos="444500" algn="l"/>
                  </a:tabLst>
                </a:pPr>
                <a:endParaRPr lang="en-AU" sz="2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977" r="-27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4542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4987131" cy="4990420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AU" sz="2800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Example: ElderlyPopWA.csv</a:t>
                </a:r>
              </a:p>
              <a:p>
                <a:pPr marL="82550"/>
                <a:endParaRPr lang="en-AU" sz="10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r>
                  <a:rPr lang="en-AU" sz="2200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Ridge regression model: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%Body Fat </a:t>
                </a:r>
                <a14:m>
                  <m:oMath xmlns:m="http://schemas.openxmlformats.org/officeDocument/2006/math"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=−0.493+0.264∗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𝐵𝑀𝐼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+0.030∗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𝑊𝑎𝑖𝑠𝑡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+0.153∗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𝐻𝑖𝑝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+0.094∗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𝑇𝑟𝑖𝑐𝑒𝑝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+0.335</m:t>
                    </m:r>
                  </m:oMath>
                </a14:m>
                <a:r>
                  <a:rPr lang="en-AU" sz="2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*Arm Girth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Notice any about the estimates for Waist?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4987131" cy="4990420"/>
              </a:xfrm>
              <a:blipFill>
                <a:blip r:embed="rId3"/>
                <a:stretch>
                  <a:fillRect l="-2445" t="-12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Ridge Regression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873" y="1466850"/>
            <a:ext cx="4461986" cy="307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9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Works similarly to ridge regression</a:t>
                </a:r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9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Finds the optimal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, ...,</a:t>
                </a:r>
                <a:r>
                  <a:rPr lang="el-GR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in 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such a way that</a:t>
                </a:r>
              </a:p>
              <a:p>
                <a:pPr algn="just"/>
                <a:r>
                  <a:rPr lang="en-AU" sz="2400" dirty="0">
                    <a:ea typeface="Cambria Math" panose="02040503050406030204" pitchFamily="18" charset="0"/>
                    <a:cs typeface="Times New Roman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AU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𝒚</m:t>
                            </m:r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  <m:r>
                              <a:rPr lang="en-AU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𝑿</m:t>
                            </m:r>
                            <m:acc>
                              <m:accPr>
                                <m:chr m:val="̃"/>
                                <m:ctrlPr>
                                  <a:rPr lang="en-AU" sz="2400" b="1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AU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AU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𝑿</m:t>
                        </m:r>
                        <m:acc>
                          <m:accPr>
                            <m:chr m:val="̃"/>
                            <m:ctrlPr>
                              <a:rPr lang="en-AU" sz="2400" b="1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  <m:sSub>
                      <m:sSubPr>
                        <m:ctrlP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AU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algn="just"/>
                <a:r>
                  <a:rPr lang="en-AU" sz="2400" b="1" dirty="0">
                    <a:ea typeface="Cambria Math" panose="02040503050406030204" pitchFamily="18" charset="0"/>
                    <a:cs typeface="Times New Roman" pitchFamily="18" charset="0"/>
                  </a:rPr>
                  <a:t>	       </a:t>
                </a:r>
                <a14:m>
                  <m:oMath xmlns:m="http://schemas.openxmlformats.org/officeDocument/2006/math"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𝑺𝑺𝑹</m:t>
                    </m:r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AU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AU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AU" sz="2400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AU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>
                  <a:tabLst>
                    <a:tab pos="450850" algn="l"/>
                  </a:tabLst>
                </a:pPr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is minimised.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Certain parameters estimates will be </a:t>
                </a:r>
                <a:r>
                  <a:rPr lang="en-AU" sz="24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exactly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AU" sz="24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zero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sufficiently large. </a:t>
                </a:r>
                <a:endParaRPr lang="en-AU" sz="24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Refer to pp. 220-223 of James et al. (2013) for a detail explanation of this behaviour</a:t>
                </a:r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977" b="-769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LASSO </a:t>
            </a:r>
            <a:r>
              <a:rPr lang="en-US" sz="3200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29518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Results in a model that contains only a subset of the predictors, hence, more interpretable. 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Can be used in place of other variable selection methods, such as stepwise regression</a:t>
                </a:r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In the case of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&gt;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, LASSO will select at most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number of predictors</a:t>
                </a:r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Performs better than ridge regression if a number of the predictors are nuisance variables</a:t>
                </a:r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Ridge regression will perform better if </a:t>
                </a:r>
                <a:r>
                  <a:rPr lang="en-AU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all 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or</a:t>
                </a:r>
                <a:r>
                  <a:rPr lang="en-AU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most of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the predictors are related to the response.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977" r="-865" b="-30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LASSO </a:t>
            </a:r>
            <a:r>
              <a:rPr lang="en-US" sz="3200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96095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4987131" cy="4990420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AU" sz="2800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Example: ElderlyPopWA.csv</a:t>
                </a:r>
              </a:p>
              <a:p>
                <a:pPr marL="82550"/>
                <a:endParaRPr lang="en-AU" sz="10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r>
                  <a:rPr lang="en-AU" sz="2200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LASSO regression model: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%Body Fat </a:t>
                </a:r>
                <a14:m>
                  <m:oMath xmlns:m="http://schemas.openxmlformats.org/officeDocument/2006/math"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=1.042+</m:t>
                    </m:r>
                  </m:oMath>
                </a14:m>
                <a:r>
                  <a:rPr lang="en-AU" sz="2200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/>
                </a:r>
                <a:br>
                  <a:rPr lang="en-AU" sz="2200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0.209∗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𝐵𝑀𝐼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+0.185∗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𝐻𝑖𝑝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+0.055∗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𝑇𝑟𝑖𝑐𝑒𝑝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+0.345</m:t>
                    </m:r>
                  </m:oMath>
                </a14:m>
                <a:r>
                  <a:rPr lang="en-AU" sz="2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*Arm Girth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Waist circumference is removed from the model.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4987131" cy="4990420"/>
              </a:xfrm>
              <a:blipFill>
                <a:blip r:embed="rId3"/>
                <a:stretch>
                  <a:fillRect l="-2445" t="-12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Ridge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719" y="1456088"/>
            <a:ext cx="4457700" cy="327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1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A combination of ridge and LASSO </a:t>
                </a:r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regression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9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Finds 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the optimal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, ...,</a:t>
                </a:r>
                <a:r>
                  <a:rPr lang="el-GR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in 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such a way that</a:t>
                </a:r>
              </a:p>
              <a:p>
                <a:pPr algn="just"/>
                <a:r>
                  <a:rPr lang="en-AU" sz="2400" dirty="0">
                    <a:ea typeface="Cambria Math" panose="02040503050406030204" pitchFamily="18" charset="0"/>
                    <a:cs typeface="Times New Roman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AU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𝒚</m:t>
                            </m:r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  <m:r>
                              <a:rPr lang="en-AU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𝑿</m:t>
                            </m:r>
                            <m:acc>
                              <m:accPr>
                                <m:chr m:val="̃"/>
                                <m:ctrlPr>
                                  <a:rPr lang="en-AU" sz="2400" b="1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AU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AU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𝑿</m:t>
                        </m:r>
                        <m:acc>
                          <m:accPr>
                            <m:chr m:val="̃"/>
                            <m:ctrlPr>
                              <a:rPr lang="en-AU" sz="2400" b="1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sSub>
                      <m:sSubPr>
                        <m:ctrlP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</m:e>
                      <m:sub>
                        <m: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AU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AU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AU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𝟐</m:t>
                        </m:r>
                      </m:sub>
                      <m:sup>
                        <m:r>
                          <a:rPr lang="en-AU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𝟐</m:t>
                        </m:r>
                      </m:sup>
                    </m:sSubSup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sSub>
                      <m:sSubPr>
                        <m:ctrlP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</m:e>
                      <m:sub>
                        <m: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AU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algn="just"/>
                <a:r>
                  <a:rPr lang="en-AU" sz="2400" b="1" dirty="0">
                    <a:ea typeface="Cambria Math" panose="02040503050406030204" pitchFamily="18" charset="0"/>
                    <a:cs typeface="Times New Roman" pitchFamily="18" charset="0"/>
                  </a:rPr>
                  <a:t>	       </a:t>
                </a:r>
                <a14:m>
                  <m:oMath xmlns:m="http://schemas.openxmlformats.org/officeDocument/2006/math"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𝑺𝑺𝑹</m:t>
                    </m:r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sSub>
                      <m:sSubPr>
                        <m:ctrlP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</m:e>
                      <m:sub>
                        <m: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AU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AU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  <m:sub>
                            <m:r>
                              <a:rPr lang="en-AU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AU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sSub>
                      <m:sSubPr>
                        <m:ctrlP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</m:e>
                      <m:sub>
                        <m: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AU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AU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AU" sz="2400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AU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>
                  <a:tabLst>
                    <a:tab pos="450850" algn="l"/>
                  </a:tabLst>
                </a:pPr>
                <a:r>
                  <a:rPr lang="en-AU" sz="2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</a:t>
                </a:r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is minimised</a:t>
                </a:r>
              </a:p>
              <a:p>
                <a:pPr marL="82550">
                  <a:tabLst>
                    <a:tab pos="450850" algn="l"/>
                  </a:tabLst>
                </a:pPr>
                <a:endParaRPr lang="en-AU" sz="10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The </a:t>
                </a:r>
                <a:r>
                  <a:rPr lang="en-AU" sz="2400" b="1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glmnet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package in </a:t>
                </a:r>
                <a:r>
                  <a:rPr lang="en-AU" sz="24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R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defines the ridge and LASSO penalty functions jointly </a:t>
                </a:r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as</a:t>
                </a: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𝜆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1−</m:t>
                                  </m:r>
                                  <m:r>
                                    <a:rPr lang="en-AU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𝛼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AU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+</m:t>
                          </m:r>
                          <m:r>
                            <a:rPr lang="en-AU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AU" sz="2400" i="1"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977" r="-1112" b="-500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Elastic-Net </a:t>
            </a:r>
            <a:r>
              <a:rPr lang="en-US" sz="3200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95159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We try different (</a:t>
                </a:r>
                <a14:m>
                  <m:oMath xmlns:m="http://schemas.openxmlformats.org/officeDocument/2006/math">
                    <m:r>
                      <a:rPr lang="en-AU" sz="2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AU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𝛼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) combinations and find the optimal combination by CV</a:t>
                </a:r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In </a:t>
                </a:r>
                <a:r>
                  <a:rPr lang="en-AU" sz="2400" b="1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glmnet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, we would assign a value to </a:t>
                </a:r>
                <a14:m>
                  <m:oMath xmlns:m="http://schemas.openxmlformats.org/officeDocument/2006/math">
                    <m:r>
                      <a:rPr lang="en-AU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𝛼</m:t>
                    </m:r>
                    <m:r>
                      <a:rPr lang="en-AU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≥0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initially,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𝛼</m:t>
                        </m:r>
                      </m:e>
                      <m:sub>
                        <m:r>
                          <a:rPr lang="en-AU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, and cross-validate to find the optimal </a:t>
                </a:r>
                <a14:m>
                  <m:oMath xmlns:m="http://schemas.openxmlformats.org/officeDocument/2006/math">
                    <m:r>
                      <a:rPr lang="en-AU" sz="2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value,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</m:e>
                      <m:sub>
                        <m:r>
                          <a:rPr lang="en-AU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The increase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𝛼</m:t>
                        </m:r>
                      </m:e>
                      <m:sub>
                        <m:r>
                          <a:rPr lang="en-AU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by a small step,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𝛼</m:t>
                        </m:r>
                      </m:e>
                      <m:sub>
                        <m:r>
                          <a:rPr lang="en-AU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, and cross-validate to find the optimal </a:t>
                </a:r>
                <a14:m>
                  <m:oMath xmlns:m="http://schemas.openxmlformats.org/officeDocument/2006/math">
                    <m:r>
                      <a:rPr lang="en-AU" sz="2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value,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</m:e>
                      <m:sub>
                        <m:r>
                          <a:rPr lang="en-AU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The process continues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𝛼</m:t>
                        </m:r>
                      </m:e>
                      <m:sub>
                        <m:r>
                          <a:rPr lang="en-AU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lang="en-AU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=1</m:t>
                    </m:r>
                  </m:oMath>
                </a14:m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The optimal combination is one that minimises the </a:t>
                </a:r>
                <a:r>
                  <a:rPr lang="en-A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MSE on the validation set.</a:t>
                </a:r>
                <a:endParaRPr lang="en-AU" sz="22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977" r="-124" b="-366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Elastic-Net Regression</a:t>
            </a:r>
          </a:p>
        </p:txBody>
      </p:sp>
    </p:spTree>
    <p:extLst>
      <p:ext uri="{BB962C8B-B14F-4D97-AF65-F5344CB8AC3E}">
        <p14:creationId xmlns:p14="http://schemas.microsoft.com/office/powerpoint/2010/main" val="56457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4987131" cy="4990420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AU" sz="2800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Example: ElderlyPopWA.csv</a:t>
                </a:r>
              </a:p>
              <a:p>
                <a:pPr marL="82550"/>
                <a:endParaRPr lang="en-AU" sz="10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r>
                  <a:rPr lang="en-AU" sz="2200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Elastic-net regression model: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%Body Fat </a:t>
                </a:r>
                <a14:m>
                  <m:oMath xmlns:m="http://schemas.openxmlformats.org/officeDocument/2006/math"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=−1.887+</m:t>
                    </m:r>
                  </m:oMath>
                </a14:m>
                <a:r>
                  <a:rPr lang="en-AU" sz="2200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/>
                </a:r>
                <a:br>
                  <a:rPr lang="en-AU" sz="2200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0.266∗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𝐵𝑀𝐼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+0.183∗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𝐻𝑖𝑝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+0.092∗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𝑇𝑟𝑖𝑐𝑒𝑝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+0.362</m:t>
                    </m:r>
                  </m:oMath>
                </a14:m>
                <a:r>
                  <a:rPr lang="en-AU" sz="2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*Arm Girth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Waist circumference is also removed from the model.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4987131" cy="4990420"/>
              </a:xfrm>
              <a:blipFill>
                <a:blip r:embed="rId3"/>
                <a:stretch>
                  <a:fillRect l="-2445" t="-1221" r="-244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Elastic-Net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25" y="1456088"/>
            <a:ext cx="5117783" cy="413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4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Sample linear regression model: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2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>
                  <a:tabLst>
                    <a:tab pos="444500" algn="l"/>
                  </a:tabLst>
                </a:pP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A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AU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is the </a:t>
                </a: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residual</a:t>
                </a: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  <a:tabLst>
                    <a:tab pos="2693988" algn="l"/>
                  </a:tabLst>
                </a:pP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If we have </a:t>
                </a:r>
                <a14:m>
                  <m:oMath xmlns:m="http://schemas.openxmlformats.org/officeDocument/2006/math">
                    <m:r>
                      <a:rPr lang="en-AU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sets data points given by</a:t>
                </a:r>
                <a:r>
                  <a:rPr lang="en-AU" sz="2000" dirty="0"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  <m: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  <m: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  <m: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, then we have the system of equations, 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  <a:tabLst>
                    <a:tab pos="2693988" algn="l"/>
                  </a:tabLst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11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 ⋯+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sz="22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21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22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 ⋯+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sz="22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⋮</m:t>
                      </m:r>
                      <m:r>
                        <a:rPr lang="en-AU" sz="2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                    </m:t>
                      </m:r>
                      <m:r>
                        <a:rPr lang="en-AU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⋮</m:t>
                      </m:r>
                      <m:r>
                        <a:rPr lang="en-AU" sz="2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                   </m:t>
                      </m:r>
                      <m:r>
                        <a:rPr lang="en-AU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⋮</m:t>
                      </m:r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                  </m:t>
                      </m:r>
                      <m:r>
                        <a:rPr lang="en-AU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⋮</m:t>
                      </m:r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                   ⋮</m:t>
                      </m:r>
                    </m:oMath>
                  </m:oMathPara>
                </a14:m>
                <a:endParaRPr lang="en-AU" sz="22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𝑛</m:t>
                          </m:r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𝑛</m:t>
                          </m:r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 ⋯+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𝑛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AU" sz="22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  <a:tabLst>
                    <a:tab pos="2693988" algn="l"/>
                  </a:tabLst>
                </a:pPr>
                <a:endParaRPr lang="en-AU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7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46457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In matrix form, then we have            </a:t>
                </a: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𝒚</m:t>
                      </m:r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AU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𝑿</m:t>
                      </m:r>
                      <m:acc>
                        <m:accPr>
                          <m:chr m:val="̂"/>
                          <m:ctrlPr>
                            <a:rPr lang="en-AU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AU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𝜷</m:t>
                          </m:r>
                        </m:e>
                      </m:acc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AU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𝒆</m:t>
                      </m:r>
                    </m:oMath>
                  </m:oMathPara>
                </a14:m>
                <a:endParaRPr lang="en-AU" sz="22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>
                  <a:tabLst>
                    <a:tab pos="444500" algn="l"/>
                  </a:tabLst>
                </a:pP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where,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AU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𝒚</m:t>
                    </m:r>
                    <m:r>
                      <a:rPr lang="en-AU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A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AU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AU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AU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AU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AU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;                </a:t>
                </a:r>
                <a14:m>
                  <m:oMath xmlns:m="http://schemas.openxmlformats.org/officeDocument/2006/math">
                    <m:r>
                      <a:rPr lang="en-AU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𝑿</m:t>
                    </m:r>
                    <m:r>
                      <a:rPr lang="en-AU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A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AU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AU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  <m:r>
                              <a:rPr lang="en-AU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 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AU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⋯</m:t>
                                  </m:r>
                                  <m: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  ⋯   </m:t>
                                  </m: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AU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AU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AU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AU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AU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AU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AU" sz="2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1 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  <m:r>
                              <a:rPr lang="en-AU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 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AU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⋱</m:t>
                                  </m:r>
                                  <m: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⋯ </m:t>
                                  </m: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AU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    </m:t>
                                  </m:r>
                                  <m:sSub>
                                    <m:sSubPr>
                                      <m:ctrl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AU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;</a:t>
                </a:r>
              </a:p>
              <a:p>
                <a:pPr algn="ctr"/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endParaRPr lang="en-AU" sz="22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AU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𝜷</m:t>
                        </m:r>
                      </m:e>
                    </m:acc>
                    <m:r>
                      <a:rPr lang="en-AU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A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AU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AU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AU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AU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AU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AU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AU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AU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AU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AU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AU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;                </a:t>
                </a:r>
                <a14:m>
                  <m:oMath xmlns:m="http://schemas.openxmlformats.org/officeDocument/2006/math">
                    <m:r>
                      <a:rPr lang="en-AU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𝒆</m:t>
                    </m:r>
                    <m:r>
                      <a:rPr lang="en-AU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A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AU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AU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AU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AU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AU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AU" sz="22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22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7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6182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82550"/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Example: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Suppose that we wish to study the relationship among the cardiovascular risk factors. The variables are: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US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		y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 = oxygen consumption</a:t>
            </a: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		x</a:t>
            </a:r>
            <a:r>
              <a:rPr lang="en-US" sz="2000" baseline="-30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1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 = systolic blood pressure (mm Hg)</a:t>
            </a: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		x</a:t>
            </a:r>
            <a:r>
              <a:rPr lang="en-US" sz="2000" baseline="-30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2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 = total cholesterol (mg/dL)</a:t>
            </a: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		x</a:t>
            </a:r>
            <a:r>
              <a:rPr lang="en-US" sz="2000" baseline="-30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3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 = HDL cholesterol (mg/dL)</a:t>
            </a: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		x</a:t>
            </a:r>
            <a:r>
              <a:rPr lang="en-US" sz="2000" baseline="-30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4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 = triglycerides (mg/dL)</a:t>
            </a:r>
          </a:p>
          <a:p>
            <a:endParaRPr lang="en-US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The subjects of this investigation are 20 males engaged in sedentary occupations. </a:t>
            </a: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82550"/>
            <a:endParaRPr lang="en-AU" sz="22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05082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82550"/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Example: Data</a:t>
            </a:r>
          </a:p>
          <a:p>
            <a:pPr marL="82550"/>
            <a:endParaRPr lang="en-AU" sz="22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AAFD50-6F43-4839-88DB-EC56A55AF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235081"/>
              </p:ext>
            </p:extLst>
          </p:nvPr>
        </p:nvGraphicFramePr>
        <p:xfrm>
          <a:off x="4305061" y="1693308"/>
          <a:ext cx="3769049" cy="4678512"/>
        </p:xfrm>
        <a:graphic>
          <a:graphicData uri="http://schemas.openxmlformats.org/drawingml/2006/table">
            <a:tbl>
              <a:tblPr/>
              <a:tblGrid>
                <a:gridCol w="713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13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b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Subject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y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x</a:t>
                      </a:r>
                      <a:r>
                        <a:rPr lang="en-AU" sz="1400" b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x</a:t>
                      </a:r>
                      <a:r>
                        <a:rPr lang="en-AU" sz="1400" b="1" baseline="-25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x</a:t>
                      </a:r>
                      <a:r>
                        <a:rPr lang="en-AU" sz="1400" b="1" baseline="-25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3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x</a:t>
                      </a:r>
                      <a:r>
                        <a:rPr lang="en-AU" sz="1400" b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4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32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133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211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42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156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46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131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217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46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239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6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3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40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119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162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50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163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6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4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24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120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233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44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153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6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5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42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134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184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61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99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6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6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22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152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288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27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238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6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7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23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136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213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31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113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56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8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24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123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180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24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134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6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9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23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110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208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43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138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56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10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26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127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228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37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172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56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11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18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139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216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31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72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56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12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37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141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239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55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164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56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13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35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127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235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58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188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56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14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33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128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231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50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153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56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15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26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148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261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41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160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56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16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33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117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186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53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146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56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17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26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141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257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26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228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56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18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33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129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222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48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165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56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19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16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128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192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20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138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56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20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26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113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157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30</a:t>
                      </a:r>
                      <a:endParaRPr lang="en-AU" sz="1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a:t>108</a:t>
                      </a:r>
                      <a:endParaRPr lang="en-AU" sz="1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endParaRPr>
                    </a:p>
                  </a:txBody>
                  <a:tcPr marL="51955" marR="5195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84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82550"/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Example: Matrix form</a:t>
                </a:r>
              </a:p>
              <a:p>
                <a:pPr marL="82550"/>
                <a:endParaRPr lang="en-AU" sz="1000" b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𝒚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AU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𝑿</m:t>
                      </m:r>
                      <m:acc>
                        <m:accPr>
                          <m:chr m:val="̂"/>
                          <m:ctrlPr>
                            <a:rPr lang="en-AU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AU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𝜷</m:t>
                          </m:r>
                        </m:e>
                      </m:acc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AU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𝒆</m:t>
                      </m:r>
                    </m:oMath>
                  </m:oMathPara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where</a:t>
                </a:r>
              </a:p>
              <a:p>
                <a:pPr marL="82550"/>
                <a:endParaRPr lang="en-AU" sz="1000" b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r>
                  <a:rPr lang="en-AU" sz="2400" dirty="0">
                    <a:ea typeface="Cambria Math" panose="02040503050406030204" pitchFamily="18" charset="0"/>
                    <a:cs typeface="Times New Roman" pitchFamily="18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𝒚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eqArrPr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32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46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40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24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26</m:t>
                            </m:r>
                          </m:e>
                        </m:eqArr>
                      </m:e>
                    </m:d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𝑿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eqArrPr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1 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1 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1 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1 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⋮ 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1 </m:t>
                            </m:r>
                          </m:e>
                        </m:eqArr>
                        <m:eqArr>
                          <m:eqArr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eqArrPr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 133  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131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119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120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113</m:t>
                            </m:r>
                          </m:e>
                        </m:eqArr>
                        <m:eqArr>
                          <m:eqArr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eqArrPr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 211  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217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162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233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157</m:t>
                            </m:r>
                          </m:e>
                        </m:eqArr>
                        <m:eqArr>
                          <m:eqArr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eqArrPr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 42  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46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50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44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30</m:t>
                            </m:r>
                          </m:e>
                        </m:eqArr>
                        <m:eqArr>
                          <m:eqArr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eqArrPr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 156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239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163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153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108</m:t>
                            </m:r>
                          </m:e>
                        </m:eqArr>
                      </m:e>
                    </m:d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       </m:t>
                    </m:r>
                    <m:acc>
                      <m:accPr>
                        <m:chr m:val="̂"/>
                        <m:ctrlPr>
                          <a:rPr lang="en-AU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AU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𝜷</m:t>
                        </m:r>
                      </m:e>
                    </m:acc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AU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AU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AU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AU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AU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AU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AU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AU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AU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AU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AU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AU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AU" sz="2400" b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22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l="-371" t="-12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35228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16A8301-AF02-467B-A6F3-9F39D343550A}"/>
              </a:ext>
            </a:extLst>
          </p:cNvPr>
          <p:cNvGrpSpPr>
            <a:grpSpLocks noChangeAspect="1"/>
          </p:cNvGrpSpPr>
          <p:nvPr/>
        </p:nvGrpSpPr>
        <p:grpSpPr>
          <a:xfrm>
            <a:off x="6639339" y="1569379"/>
            <a:ext cx="4605205" cy="3425329"/>
            <a:chOff x="1691680" y="1844824"/>
            <a:chExt cx="4903773" cy="33814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A84FC8-20AE-43CD-A931-A53CE7295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1844824"/>
              <a:ext cx="4903773" cy="3381466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69A01F3-C946-4C0B-99EE-12E4B234ABDC}"/>
                </a:ext>
              </a:extLst>
            </p:cNvPr>
            <p:cNvCxnSpPr/>
            <p:nvPr/>
          </p:nvCxnSpPr>
          <p:spPr>
            <a:xfrm>
              <a:off x="5025600" y="2772000"/>
              <a:ext cx="0" cy="36004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6E009CA-5D0D-4AA3-9902-7638F9AB94A1}"/>
                </a:ext>
              </a:extLst>
            </p:cNvPr>
            <p:cNvCxnSpPr/>
            <p:nvPr/>
          </p:nvCxnSpPr>
          <p:spPr>
            <a:xfrm>
              <a:off x="2627784" y="3931200"/>
              <a:ext cx="0" cy="21602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2A3BDB4-9E72-45DA-8566-3B2BEBD04FC7}"/>
                </a:ext>
              </a:extLst>
            </p:cNvPr>
            <p:cNvCxnSpPr/>
            <p:nvPr/>
          </p:nvCxnSpPr>
          <p:spPr>
            <a:xfrm>
              <a:off x="5594400" y="2934000"/>
              <a:ext cx="0" cy="2808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994E65-6A39-46EC-BBB0-AA6E60DEE32B}"/>
                </a:ext>
              </a:extLst>
            </p:cNvPr>
            <p:cNvSpPr txBox="1"/>
            <p:nvPr/>
          </p:nvSpPr>
          <p:spPr>
            <a:xfrm>
              <a:off x="5652119" y="2900027"/>
              <a:ext cx="549669" cy="442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AU" sz="1400" b="1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BB3D8A-9DAA-4D1E-B6B5-F788D61E1BAB}"/>
                </a:ext>
              </a:extLst>
            </p:cNvPr>
            <p:cNvSpPr txBox="1"/>
            <p:nvPr/>
          </p:nvSpPr>
          <p:spPr>
            <a:xfrm>
              <a:off x="4442306" y="2746141"/>
              <a:ext cx="544705" cy="442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AU" sz="1400" b="1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0F2275-7AA5-4DBC-932F-B0EBD1B522F2}"/>
                </a:ext>
              </a:extLst>
            </p:cNvPr>
            <p:cNvSpPr txBox="1"/>
            <p:nvPr/>
          </p:nvSpPr>
          <p:spPr>
            <a:xfrm>
              <a:off x="2631506" y="3841820"/>
              <a:ext cx="582513" cy="442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AU" sz="1400" b="1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5547139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  <m:r>
                      <a:rPr lang="en-A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A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 …,</m:t>
                    </m:r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are obtained by minimising the sum of squares of residual (</a:t>
                </a:r>
                <a:r>
                  <a:rPr lang="en-AU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SSR</a:t>
                </a: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) in the model.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𝑆𝑆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AU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AU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𝒆</m:t>
                      </m:r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𝒚</m:t>
                              </m:r>
                              <m:r>
                                <a:rPr lang="en-A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AU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𝑿</m:t>
                              </m:r>
                              <m:acc>
                                <m:accPr>
                                  <m:chr m:val="̂"/>
                                  <m:ctrlPr>
                                    <a:rPr lang="en-AU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AU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𝒚</m:t>
                          </m:r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AU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𝑿</m:t>
                          </m:r>
                          <m:acc>
                            <m:accPr>
                              <m:chr m:val="̂"/>
                              <m:ctrlPr>
                                <a:rPr lang="en-AU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AU" sz="2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Least-squares estimates are given by: 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AU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𝜷</m:t>
                          </m:r>
                        </m:e>
                      </m:acc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AU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A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AU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AU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A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AU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AU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A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AU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AU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AU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A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A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A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A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AU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𝑿</m:t>
                          </m:r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AU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AU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𝐲</m:t>
                      </m:r>
                    </m:oMath>
                  </m:oMathPara>
                </a14:m>
                <a:endParaRPr lang="en-AU" sz="2000" b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2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2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2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2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5547139" cy="4990420"/>
              </a:xfrm>
              <a:blipFill>
                <a:blip r:embed="rId4"/>
                <a:stretch>
                  <a:fillRect t="-36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18340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1" y="1270969"/>
                <a:ext cx="5003800" cy="4990420"/>
              </a:xfrm>
            </p:spPr>
            <p:txBody>
              <a:bodyPr>
                <a:noAutofit/>
              </a:bodyPr>
              <a:lstStyle/>
              <a:p>
                <a:pPr marL="82550"/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Example: Estimates of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AU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AU" sz="2800" b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The least-squares estimates are given by: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𝜷</m:t>
                              </m:r>
                            </m:e>
                          </m:acc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=(</m:t>
                          </m:r>
                          <m:sSup>
                            <m:sSupPr>
                              <m:ctrlPr>
                                <a:rPr lang="en-A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A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AU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𝑿</m:t>
                          </m:r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AU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AU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𝐲</m:t>
                      </m:r>
                      <m:r>
                        <a:rPr lang="en-AU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−11.537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0.345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−0.204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0.539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0.115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2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Hence, the MLR model is given by: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𝑦</m:t>
                          </m:r>
                        </m:e>
                      </m:acc>
                      <m:r>
                        <a:rPr lang="en-A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=−11.537+0.345</m:t>
                      </m:r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−0.204</m:t>
                      </m:r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+0.539</m:t>
                      </m:r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+0.115</m:t>
                      </m:r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AU" sz="22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1" y="1270969"/>
                <a:ext cx="5003800" cy="4990420"/>
              </a:xfrm>
              <a:blipFill>
                <a:blip r:embed="rId3"/>
                <a:stretch>
                  <a:fillRect l="-731" t="-7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75" y="1637001"/>
            <a:ext cx="5710238" cy="462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101920"/>
      </a:dk1>
      <a:lt1>
        <a:srgbClr val="FFFFFF"/>
      </a:lt1>
      <a:dk2>
        <a:srgbClr val="404140"/>
      </a:dk2>
      <a:lt2>
        <a:srgbClr val="FFFFFF"/>
      </a:lt2>
      <a:accent1>
        <a:srgbClr val="004B85"/>
      </a:accent1>
      <a:accent2>
        <a:srgbClr val="BE2F36"/>
      </a:accent2>
      <a:accent3>
        <a:srgbClr val="FFC658"/>
      </a:accent3>
      <a:accent4>
        <a:srgbClr val="F16121"/>
      </a:accent4>
      <a:accent5>
        <a:srgbClr val="009878"/>
      </a:accent5>
      <a:accent6>
        <a:srgbClr val="EFECE5"/>
      </a:accent6>
      <a:hlink>
        <a:srgbClr val="004B85"/>
      </a:hlink>
      <a:folHlink>
        <a:srgbClr val="F16121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U Science PowerPoint Template_Widescreen_Nov18" id="{38E290FD-FA73-034D-9C7A-50BD8EBE3BDA}" vid="{1A5AF8DA-9E09-3644-A572-21D1127A8D2F}"/>
    </a:ext>
  </a:extLst>
</a:theme>
</file>

<file path=ppt/theme/theme2.xml><?xml version="1.0" encoding="utf-8"?>
<a:theme xmlns:a="http://schemas.openxmlformats.org/drawingml/2006/main" name="Office Theme">
  <a:themeElements>
    <a:clrScheme name="World Ready Science">
      <a:dk1>
        <a:srgbClr val="101920"/>
      </a:dk1>
      <a:lt1>
        <a:srgbClr val="FFFFFF"/>
      </a:lt1>
      <a:dk2>
        <a:srgbClr val="404140"/>
      </a:dk2>
      <a:lt2>
        <a:srgbClr val="FFFFFF"/>
      </a:lt2>
      <a:accent1>
        <a:srgbClr val="004B85"/>
      </a:accent1>
      <a:accent2>
        <a:srgbClr val="BE2F36"/>
      </a:accent2>
      <a:accent3>
        <a:srgbClr val="FFC658"/>
      </a:accent3>
      <a:accent4>
        <a:srgbClr val="F16121"/>
      </a:accent4>
      <a:accent5>
        <a:srgbClr val="009878"/>
      </a:accent5>
      <a:accent6>
        <a:srgbClr val="EFECE5"/>
      </a:accent6>
      <a:hlink>
        <a:srgbClr val="004B85"/>
      </a:hlink>
      <a:folHlink>
        <a:srgbClr val="F1612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U Medical and Health Sciences PowerPoint Template_Widescreen_Apr19" id="{D10DD285-2DF1-9C4F-B5C8-5578DD628922}" vid="{A8463ABB-FE07-0249-9E07-D7B4EEEA80D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4D70A4D3BDAC4DA844CF94BDC718DE" ma:contentTypeVersion="12" ma:contentTypeDescription="Create a new document." ma:contentTypeScope="" ma:versionID="4b92428a8fbacb6eb7801fec34e5fea9">
  <xsd:schema xmlns:xsd="http://www.w3.org/2001/XMLSchema" xmlns:xs="http://www.w3.org/2001/XMLSchema" xmlns:p="http://schemas.microsoft.com/office/2006/metadata/properties" xmlns:ns3="491914aa-29b3-4b6b-a714-ce49462a8929" xmlns:ns4="3fe1c992-d9d2-4d9a-b246-62445b7e203e" targetNamespace="http://schemas.microsoft.com/office/2006/metadata/properties" ma:root="true" ma:fieldsID="555e1e72aaeb452e1be9c626cc95755e" ns3:_="" ns4:_="">
    <xsd:import namespace="491914aa-29b3-4b6b-a714-ce49462a8929"/>
    <xsd:import namespace="3fe1c992-d9d2-4d9a-b246-62445b7e20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1914aa-29b3-4b6b-a714-ce49462a89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e1c992-d9d2-4d9a-b246-62445b7e203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40D579D-3DB6-4A56-80B8-416764EFDA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1914aa-29b3-4b6b-a714-ce49462a8929"/>
    <ds:schemaRef ds:uri="3fe1c992-d9d2-4d9a-b246-62445b7e20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95F39B7-F234-4D61-B91F-F454A610C2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74702C-53B7-4CB4-99DC-B67BAA9A8E84}">
  <ds:schemaRefs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3fe1c992-d9d2-4d9a-b246-62445b7e203e"/>
    <ds:schemaRef ds:uri="http://schemas.microsoft.com/office/2006/metadata/properties"/>
    <ds:schemaRef ds:uri="http://www.w3.org/XML/1998/namespace"/>
    <ds:schemaRef ds:uri="491914aa-29b3-4b6b-a714-ce49462a8929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4373</TotalTime>
  <Words>1577</Words>
  <Application>Microsoft Office PowerPoint</Application>
  <PresentationFormat>Widescreen</PresentationFormat>
  <Paragraphs>460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Wingdings</vt:lpstr>
      <vt:lpstr>MS PGothic</vt:lpstr>
      <vt:lpstr>Cambria Math</vt:lpstr>
      <vt:lpstr>Times New Roman</vt:lpstr>
      <vt:lpstr>1_Office Theme</vt:lpstr>
      <vt:lpstr>Office Theme</vt:lpstr>
      <vt:lpstr>Data Analysis and Visualisation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Penalised Linear Regression</vt:lpstr>
      <vt:lpstr>Ridge Regression</vt:lpstr>
      <vt:lpstr>Ridge Regression</vt:lpstr>
      <vt:lpstr>Ridge Regression</vt:lpstr>
      <vt:lpstr>Ridge Regression</vt:lpstr>
      <vt:lpstr>Ridge Regression</vt:lpstr>
      <vt:lpstr>Ridge Regression</vt:lpstr>
      <vt:lpstr>Ridge Regression</vt:lpstr>
      <vt:lpstr>Ridge Regression</vt:lpstr>
      <vt:lpstr>Ridge Regression</vt:lpstr>
      <vt:lpstr>LASSO Regression</vt:lpstr>
      <vt:lpstr>LASSO Regression</vt:lpstr>
      <vt:lpstr>Ridge Regression</vt:lpstr>
      <vt:lpstr>Elastic-Net Regression</vt:lpstr>
      <vt:lpstr>Elastic-Net Regression</vt:lpstr>
      <vt:lpstr>Elastic-Net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and Visualisation</dc:title>
  <dc:creator>Johnny LO</dc:creator>
  <cp:lastModifiedBy>Johnny LO</cp:lastModifiedBy>
  <cp:revision>133</cp:revision>
  <dcterms:created xsi:type="dcterms:W3CDTF">2020-03-09T04:06:44Z</dcterms:created>
  <dcterms:modified xsi:type="dcterms:W3CDTF">2020-03-26T05:46:31Z</dcterms:modified>
</cp:coreProperties>
</file>